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Imag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1" name="Type a quote here."/>
          <p:cNvSpPr txBox="1"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2" name="Johnny Appleseed"/>
          <p:cNvSpPr txBox="1"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3" name="Text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ype a quote here."/>
          <p:cNvSpPr txBox="1"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2" name="Image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3" name="Johnny Appleseed"/>
          <p:cNvSpPr txBox="1"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1" name="Image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hoenix 3U CubeSa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1445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Phoenix 3U CubeSat</a:t>
            </a:r>
          </a:p>
        </p:txBody>
      </p:sp>
      <p:sp>
        <p:nvSpPr>
          <p:cNvPr id="166" name="A pREsentation by Ethan cruz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pREsentation by Ethan cruz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466" t="129" r="26616" b="129"/>
          <a:stretch>
            <a:fillRect/>
          </a:stretch>
        </p:blipFill>
        <p:spPr>
          <a:xfrm>
            <a:off x="7534526" y="-1"/>
            <a:ext cx="5486401" cy="9753601"/>
          </a:xfrm>
          <a:prstGeom prst="rect">
            <a:avLst/>
          </a:prstGeom>
        </p:spPr>
      </p:pic>
      <p:sp>
        <p:nvSpPr>
          <p:cNvPr id="212" name="Waste heat is generated from expending energy into the development of land"/>
          <p:cNvSpPr txBox="1"/>
          <p:nvPr>
            <p:ph type="title"/>
          </p:nvPr>
        </p:nvSpPr>
        <p:spPr>
          <a:xfrm>
            <a:off x="332014" y="1670827"/>
            <a:ext cx="6705601" cy="1040537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838787"/>
                </a:solidFill>
              </a:defRPr>
            </a:lvl1pPr>
          </a:lstStyle>
          <a:p>
            <a:pPr/>
            <a:r>
              <a:t>Waste heat is generated from expending energy into the development of land</a:t>
            </a:r>
          </a:p>
        </p:txBody>
      </p:sp>
      <p:sp>
        <p:nvSpPr>
          <p:cNvPr id="213" name="Furthering our understanding"/>
          <p:cNvSpPr txBox="1"/>
          <p:nvPr>
            <p:ph type="body" sz="quarter" idx="1"/>
          </p:nvPr>
        </p:nvSpPr>
        <p:spPr>
          <a:xfrm>
            <a:off x="332014" y="-31851"/>
            <a:ext cx="5486401" cy="1605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Furthering our understanding</a:t>
            </a:r>
          </a:p>
        </p:txBody>
      </p:sp>
      <p:sp>
        <p:nvSpPr>
          <p:cNvPr id="214" name="As population continues to grow in phoenix, the data tends to show an increase in temperature"/>
          <p:cNvSpPr txBox="1"/>
          <p:nvPr/>
        </p:nvSpPr>
        <p:spPr>
          <a:xfrm>
            <a:off x="332014" y="3463068"/>
            <a:ext cx="6705601" cy="143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cap="all" sz="34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As population continues to grow in phoenix, the data tends to show an increase in temperature </a:t>
            </a:r>
          </a:p>
        </p:txBody>
      </p:sp>
      <p:sp>
        <p:nvSpPr>
          <p:cNvPr id="215" name="Cubesat technology can help receive and interpret real time data to help mitigate further climate issues"/>
          <p:cNvSpPr txBox="1"/>
          <p:nvPr/>
        </p:nvSpPr>
        <p:spPr>
          <a:xfrm>
            <a:off x="332014" y="5650189"/>
            <a:ext cx="6705601" cy="1605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cap="all" sz="34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Cubesat technology can help receive and interpret real time data to help mitigate further climate issues</a:t>
            </a:r>
          </a:p>
        </p:txBody>
      </p:sp>
      <p:sp>
        <p:nvSpPr>
          <p:cNvPr id="216" name="Having reliable data for present and future interpretation helps build and maintain a sustainable society"/>
          <p:cNvSpPr txBox="1"/>
          <p:nvPr/>
        </p:nvSpPr>
        <p:spPr>
          <a:xfrm>
            <a:off x="332014" y="8007220"/>
            <a:ext cx="6705601" cy="1605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cap="all" sz="34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Having reliable data for present and future interpretation helps build and maintain a sustainable society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ank you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2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</a:t>
            </a:r>
          </a:p>
        </p:txBody>
      </p:sp>
      <p:sp>
        <p:nvSpPr>
          <p:cNvPr id="169" name="Abstr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Abstract</a:t>
            </a:r>
          </a:p>
        </p:txBody>
      </p:sp>
      <p:sp>
        <p:nvSpPr>
          <p:cNvPr id="170" name="Fully undergrad led project spread over the course of the 2018-2019 school y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Fully undergrad led project spread over the course of the 2018-2019 school year</a:t>
            </a:r>
          </a:p>
          <a:p>
            <a:pPr/>
            <a:r>
              <a:t>Developing a 3U CubeSat to deploy in Low Earth Orbit (LEO) and capture thermal image data from U.S. cities</a:t>
            </a:r>
          </a:p>
          <a:p>
            <a:pPr/>
            <a:r>
              <a:t>Data will help further understanding of consequences related to urban heating and global warming catalysts</a:t>
            </a:r>
          </a:p>
          <a:p>
            <a:pPr/>
            <a:r>
              <a:t>CubeSat development team is in the final building/design phase as of April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quipped with Flir tau 2 longwave IR camera,…"/>
          <p:cNvSpPr txBox="1"/>
          <p:nvPr>
            <p:ph type="title"/>
          </p:nvPr>
        </p:nvSpPr>
        <p:spPr>
          <a:xfrm>
            <a:off x="7660083" y="1785808"/>
            <a:ext cx="4988826" cy="11998584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  <a:r>
              <a:t>Equipped with Flir tau 2 longwave IR camera,</a:t>
            </a: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  <a:r>
              <a:t>35 x 44 km ground footprint.</a:t>
            </a: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  <a:r>
              <a:t>advanced attitude control with 3-axis magnetometer and earth horizon sensors</a:t>
            </a: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  <a:r>
              <a:t>On board computer designed and built for space flight</a:t>
            </a: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  <a:r>
              <a:t>super high frequency downlink and Ultra high frequency uplink through uhf antenna </a:t>
            </a: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  <a:p>
            <a:pPr>
              <a:defRPr sz="36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</a:p>
        </p:txBody>
      </p:sp>
      <p:sp>
        <p:nvSpPr>
          <p:cNvPr id="173" name="Phoenix system architecture"/>
          <p:cNvSpPr txBox="1"/>
          <p:nvPr>
            <p:ph type="body" sz="quarter" idx="1"/>
          </p:nvPr>
        </p:nvSpPr>
        <p:spPr>
          <a:xfrm>
            <a:off x="6788995" y="-333273"/>
            <a:ext cx="6705601" cy="1803401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/>
            <a:r>
              <a:t>Phoenix system architecture</a:t>
            </a:r>
          </a:p>
        </p:txBody>
      </p:sp>
      <p:pic>
        <p:nvPicPr>
          <p:cNvPr id="174" name="page1image58218624.png" descr="page1image582186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2971" y="-4080"/>
            <a:ext cx="7759892" cy="978047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"/>
          <p:cNvSpPr txBox="1"/>
          <p:nvPr/>
        </p:nvSpPr>
        <p:spPr>
          <a:xfrm>
            <a:off x="-651396" y="44498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28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4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</a:t>
            </a:r>
          </a:p>
        </p:txBody>
      </p:sp>
      <p:sp>
        <p:nvSpPr>
          <p:cNvPr id="178" name="Systems 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Systems overview</a:t>
            </a:r>
          </a:p>
        </p:txBody>
      </p:sp>
      <p:sp>
        <p:nvSpPr>
          <p:cNvPr id="179" name="FLIR Tau 2 Long wave IR camera…"/>
          <p:cNvSpPr txBox="1"/>
          <p:nvPr>
            <p:ph type="body" idx="1"/>
          </p:nvPr>
        </p:nvSpPr>
        <p:spPr>
          <a:xfrm>
            <a:off x="406400" y="2175609"/>
            <a:ext cx="12192000" cy="7256583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2000"/>
              </a:spcBef>
              <a:defRPr sz="2516"/>
            </a:pPr>
            <a:r>
              <a:t>FLIR Tau 2 Long wave IR camera</a:t>
            </a:r>
          </a:p>
          <a:p>
            <a:pPr lvl="2" marL="986790" indent="-328929" defTabSz="432308">
              <a:spcBef>
                <a:spcPts val="2000"/>
              </a:spcBef>
              <a:defRPr sz="2516"/>
            </a:pPr>
            <a:r>
              <a:t>Large ground footprint, 68m per pixel (best), captured spectral band ranging from 7.5 - 13.5   m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Attitude control: MAI-400 ADCS</a:t>
            </a:r>
          </a:p>
          <a:p>
            <a:pPr lvl="2" marL="986790" indent="-328929" defTabSz="432308">
              <a:spcBef>
                <a:spcPts val="2000"/>
              </a:spcBef>
              <a:defRPr sz="2516"/>
            </a:pPr>
            <a:r>
              <a:t>3 axis magnetometer, EHS, compact design (10 x 10 x 5cm) providing accurate telemetry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On board computer: NanoMind A3200</a:t>
            </a:r>
          </a:p>
          <a:p>
            <a:pPr lvl="2" marL="986790" indent="-328929" defTabSz="432308">
              <a:spcBef>
                <a:spcPts val="2000"/>
              </a:spcBef>
              <a:defRPr sz="2516"/>
            </a:pPr>
            <a:r>
              <a:t>Highly miniaturized, utilizes common serial communication interfaces, designed for space conditions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Antenna and communications</a:t>
            </a:r>
          </a:p>
          <a:p>
            <a:pPr lvl="2" marL="986790" indent="-328929" defTabSz="432308">
              <a:spcBef>
                <a:spcPts val="2000"/>
              </a:spcBef>
              <a:defRPr sz="2516"/>
            </a:pPr>
            <a:r>
              <a:t>Downlink over ammeter s-band (~2.45 GHz), uplink on UHF amateur bands (420-450 MHz), utilizes OEM615 GNSS receiver </a:t>
            </a:r>
          </a:p>
        </p:txBody>
      </p:sp>
      <p:sp>
        <p:nvSpPr>
          <p:cNvPr id="180" name="Equation"/>
          <p:cNvSpPr txBox="1"/>
          <p:nvPr/>
        </p:nvSpPr>
        <p:spPr>
          <a:xfrm>
            <a:off x="5070736" y="3515347"/>
            <a:ext cx="223241" cy="2737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μ</m:t>
                  </m:r>
                </m:oMath>
              </m:oMathPara>
            </a14:m>
            <a:endParaRPr sz="3400">
              <a:solidFill>
                <a:srgbClr val="83878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5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</a:t>
            </a:r>
          </a:p>
        </p:txBody>
      </p:sp>
      <p:sp>
        <p:nvSpPr>
          <p:cNvPr id="183" name="Phase one: Design, Integration, and engineering"/>
          <p:cNvSpPr txBox="1"/>
          <p:nvPr>
            <p:ph type="title"/>
          </p:nvPr>
        </p:nvSpPr>
        <p:spPr>
          <a:xfrm>
            <a:off x="406400" y="1536700"/>
            <a:ext cx="10569741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Phase one: Design, Integration, and engineering</a:t>
            </a:r>
          </a:p>
        </p:txBody>
      </p:sp>
      <p:sp>
        <p:nvSpPr>
          <p:cNvPr id="184" name="Frame design and EPS fitting…"/>
          <p:cNvSpPr txBox="1"/>
          <p:nvPr>
            <p:ph type="body" sz="quarter" idx="1"/>
          </p:nvPr>
        </p:nvSpPr>
        <p:spPr>
          <a:xfrm>
            <a:off x="406400" y="3513364"/>
            <a:ext cx="6299200" cy="3844472"/>
          </a:xfrm>
          <a:prstGeom prst="rect">
            <a:avLst/>
          </a:prstGeom>
        </p:spPr>
        <p:txBody>
          <a:bodyPr/>
          <a:lstStyle/>
          <a:p>
            <a:pPr/>
            <a:r>
              <a:t>Frame design and EPS fitting</a:t>
            </a:r>
          </a:p>
          <a:p>
            <a:pPr/>
            <a:r>
              <a:t>Flight software development</a:t>
            </a:r>
          </a:p>
          <a:p>
            <a:pPr/>
            <a:r>
              <a:t>Payload calibration/Thermal control</a:t>
            </a:r>
          </a:p>
          <a:p>
            <a:pPr/>
            <a:r>
              <a:t>System testing for flight readiness</a:t>
            </a:r>
          </a:p>
        </p:txBody>
      </p:sp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3902" t="0" r="19859" b="0"/>
          <a:stretch>
            <a:fillRect/>
          </a:stretch>
        </p:blipFill>
        <p:spPr>
          <a:xfrm>
            <a:off x="6861175" y="3251596"/>
            <a:ext cx="5988028" cy="436788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Early CubeSat Layout"/>
          <p:cNvSpPr txBox="1"/>
          <p:nvPr/>
        </p:nvSpPr>
        <p:spPr>
          <a:xfrm>
            <a:off x="8543538" y="7631145"/>
            <a:ext cx="262332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500"/>
            </a:lvl1pPr>
          </a:lstStyle>
          <a:p>
            <a:pPr/>
            <a:r>
              <a:t>Early CubeSat Layout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6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</a:t>
            </a:r>
          </a:p>
        </p:txBody>
      </p:sp>
      <p:sp>
        <p:nvSpPr>
          <p:cNvPr id="189" name="Phase TWO: Preliminary testing and data recording"/>
          <p:cNvSpPr txBox="1"/>
          <p:nvPr>
            <p:ph type="title"/>
          </p:nvPr>
        </p:nvSpPr>
        <p:spPr>
          <a:xfrm>
            <a:off x="406400" y="1536700"/>
            <a:ext cx="11176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Phase TWO: Preliminary testing and data recording</a:t>
            </a:r>
          </a:p>
        </p:txBody>
      </p:sp>
      <p:sp>
        <p:nvSpPr>
          <p:cNvPr id="190" name="Correctly writing to data storage…"/>
          <p:cNvSpPr txBox="1"/>
          <p:nvPr>
            <p:ph type="body" sz="quarter" idx="1"/>
          </p:nvPr>
        </p:nvSpPr>
        <p:spPr>
          <a:xfrm>
            <a:off x="6495949" y="3513364"/>
            <a:ext cx="6299201" cy="3844472"/>
          </a:xfrm>
          <a:prstGeom prst="rect">
            <a:avLst/>
          </a:prstGeom>
        </p:spPr>
        <p:txBody>
          <a:bodyPr/>
          <a:lstStyle/>
          <a:p>
            <a:pPr/>
            <a:r>
              <a:t>Correctly writing to data storage</a:t>
            </a:r>
          </a:p>
          <a:p>
            <a:pPr/>
            <a:r>
              <a:t>Communication between devices</a:t>
            </a:r>
          </a:p>
          <a:p>
            <a:pPr/>
            <a:r>
              <a:t>Correct readings from instruments</a:t>
            </a:r>
          </a:p>
          <a:p>
            <a:pPr/>
            <a:r>
              <a:t>Move from prototype to final</a:t>
            </a:r>
          </a:p>
        </p:txBody>
      </p:sp>
      <p:pic>
        <p:nvPicPr>
          <p:cNvPr id="191" name="Image from iOS.jpg" descr="Image from i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703" y="3196038"/>
            <a:ext cx="5972167" cy="447912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sting the solar array on flatsat dev. board"/>
          <p:cNvSpPr txBox="1"/>
          <p:nvPr/>
        </p:nvSpPr>
        <p:spPr>
          <a:xfrm>
            <a:off x="680077" y="7690123"/>
            <a:ext cx="511741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500"/>
            </a:lvl1pPr>
          </a:lstStyle>
          <a:p>
            <a:pPr/>
            <a:r>
              <a:t>Testing the solar array on flatsat dev. board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back of  board 3d-56.PNG" descr="back of  board 3d-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52946" y="-2415276"/>
            <a:ext cx="12581078" cy="795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 Shot 2019-03-31 at 7.39.11 PM.png" descr="Screen Shot 2019-03-31 at 7.39.1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8115" y="5193580"/>
            <a:ext cx="9567270" cy="4744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front face of board 3d-54.PNG" descr="front face of board 3d-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6623508" y="140182"/>
            <a:ext cx="15836684" cy="9983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creen Shot 2019-03-31 at 7.39.21 PM.png" descr="Screen Shot 2019-03-31 at 7.39.2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4976" y="-323656"/>
            <a:ext cx="6607513" cy="5546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8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</a:t>
            </a:r>
          </a:p>
        </p:txBody>
      </p:sp>
      <p:sp>
        <p:nvSpPr>
          <p:cNvPr id="200" name="FET335xS-II System on module (forlinx)"/>
          <p:cNvSpPr txBox="1"/>
          <p:nvPr>
            <p:ph type="title"/>
          </p:nvPr>
        </p:nvSpPr>
        <p:spPr>
          <a:xfrm>
            <a:off x="406400" y="1536700"/>
            <a:ext cx="9896615" cy="723900"/>
          </a:xfrm>
          <a:prstGeom prst="rect">
            <a:avLst/>
          </a:prstGeom>
        </p:spPr>
        <p:txBody>
          <a:bodyPr/>
          <a:lstStyle/>
          <a:p>
            <a:pPr defTabSz="467359">
              <a:spcBef>
                <a:spcPts val="2200"/>
              </a:spcBef>
              <a:defRPr sz="48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pPr>
            <a:r>
              <a:t>FET335xS-II System on module (</a:t>
            </a:r>
            <a:r>
              <a:t>forlinx</a:t>
            </a:r>
            <a:r>
              <a:t>)</a:t>
            </a:r>
          </a:p>
        </p:txBody>
      </p:sp>
      <p:sp>
        <p:nvSpPr>
          <p:cNvPr id="201" name="Compact, lightweight model designed for automotive/aerospace applications…"/>
          <p:cNvSpPr txBox="1"/>
          <p:nvPr>
            <p:ph type="body" sz="half" idx="1"/>
          </p:nvPr>
        </p:nvSpPr>
        <p:spPr>
          <a:xfrm>
            <a:off x="406400" y="2762250"/>
            <a:ext cx="6299200" cy="6108700"/>
          </a:xfrm>
          <a:prstGeom prst="rect">
            <a:avLst/>
          </a:prstGeom>
        </p:spPr>
        <p:txBody>
          <a:bodyPr/>
          <a:lstStyle/>
          <a:p>
            <a:pPr/>
            <a:r>
              <a:t>Compact, lightweight model designed for automotive/aerospace applications</a:t>
            </a:r>
          </a:p>
          <a:p>
            <a:pPr/>
            <a:r>
              <a:t>Similar to micro controller/compact computer board without extra peripherals</a:t>
            </a:r>
          </a:p>
          <a:p>
            <a:pPr/>
            <a:r>
              <a:t>Low power (0.75 - 1W) while providing accurate data and signal processing (1GHz max)</a:t>
            </a:r>
          </a:p>
        </p:txBody>
      </p:sp>
      <p:pic>
        <p:nvPicPr>
          <p:cNvPr id="202" name="Screen Shot 2019-03-31 at 7.48.21 PM.png" descr="Screen Shot 2019-03-31 at 7.48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700" y="3244850"/>
            <a:ext cx="54610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FET335xS-II SoM development board (Forlinx)"/>
          <p:cNvSpPr txBox="1"/>
          <p:nvPr/>
        </p:nvSpPr>
        <p:spPr>
          <a:xfrm>
            <a:off x="7296491" y="7631145"/>
            <a:ext cx="511741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500"/>
            </a:lvl1pPr>
          </a:lstStyle>
          <a:p>
            <a:pPr/>
            <a:r>
              <a:t>FET335xS-II SoM development board (Forlinx)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</a:t>
            </a:r>
          </a:p>
        </p:txBody>
      </p:sp>
      <p:sp>
        <p:nvSpPr>
          <p:cNvPr id="206" name="Phase Three: Finalizing design and launch"/>
          <p:cNvSpPr txBox="1"/>
          <p:nvPr>
            <p:ph type="title"/>
          </p:nvPr>
        </p:nvSpPr>
        <p:spPr>
          <a:xfrm>
            <a:off x="406400" y="1536700"/>
            <a:ext cx="11176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Phase Three: Finalizing design and launch</a:t>
            </a:r>
          </a:p>
        </p:txBody>
      </p:sp>
      <p:sp>
        <p:nvSpPr>
          <p:cNvPr id="207" name="Phoenix CubeSat will be sent to Wallops Flight Facility, VA. after the product is built…"/>
          <p:cNvSpPr txBox="1"/>
          <p:nvPr>
            <p:ph type="body" sz="half" idx="1"/>
          </p:nvPr>
        </p:nvSpPr>
        <p:spPr>
          <a:xfrm>
            <a:off x="6602386" y="2791177"/>
            <a:ext cx="6299201" cy="6565867"/>
          </a:xfrm>
          <a:prstGeom prst="rect">
            <a:avLst/>
          </a:prstGeom>
        </p:spPr>
        <p:txBody>
          <a:bodyPr/>
          <a:lstStyle/>
          <a:p>
            <a:pPr/>
            <a:r>
              <a:t>Phoenix CubeSat will be sent to Wallops Flight Facility, VA. after the product is built</a:t>
            </a:r>
          </a:p>
          <a:p>
            <a:pPr/>
            <a:r>
              <a:t>Estimated two years in LEO orbit</a:t>
            </a:r>
          </a:p>
          <a:p>
            <a:pPr/>
            <a:r>
              <a:t>Receiving heat flux data, converting to temperature to map heat island</a:t>
            </a:r>
          </a:p>
          <a:p>
            <a:pPr/>
            <a:r>
              <a:t>Discoveries lead to solutions for pressing issues regarding climate and sustainable living</a:t>
            </a:r>
          </a:p>
        </p:txBody>
      </p:sp>
      <p:sp>
        <p:nvSpPr>
          <p:cNvPr id="208" name="Two stage orbital rocket developed by Rocket Lab launching 13 cubesats into orbit"/>
          <p:cNvSpPr txBox="1"/>
          <p:nvPr/>
        </p:nvSpPr>
        <p:spPr>
          <a:xfrm>
            <a:off x="472637" y="6871326"/>
            <a:ext cx="585154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500"/>
            </a:lvl1pPr>
          </a:lstStyle>
          <a:p>
            <a:pPr/>
            <a:r>
              <a:t>Two stage orbital rocket developed by Rocket Lab launching 13 cubesats into orbit</a:t>
            </a:r>
          </a:p>
        </p:txBody>
      </p:sp>
      <p:pic>
        <p:nvPicPr>
          <p:cNvPr id="209" name="rocket launch.jpg" descr="rocket launc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810" y="3390273"/>
            <a:ext cx="6299201" cy="3475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